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02935-F626-43D8-AF99-1F0AB390FEF2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EEE48-EA73-4046-BDC4-A22CD2B3880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9511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EEE48-EA73-4046-BDC4-A22CD2B38806}" type="slidenum">
              <a:rPr lang="be-BY" smtClean="0"/>
              <a:t>16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70671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6E752E-F502-443E-824E-28FB67A93EB1}" type="datetimeFigureOut">
              <a:rPr lang="be-BY" smtClean="0"/>
              <a:t>24.10.2022</a:t>
            </a:fld>
            <a:endParaRPr lang="be-BY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8928992" cy="1800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Современные технологии организации родительского университета</a:t>
            </a:r>
            <a:endParaRPr lang="be-BY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4870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latin typeface="Bookman Old Style" pitchFamily="18" charset="0"/>
              </a:rPr>
              <a:t>Матыцина</a:t>
            </a:r>
            <a:r>
              <a:rPr lang="ru-RU" sz="3200" b="1" dirty="0" smtClean="0">
                <a:latin typeface="Bookman Old Style" pitchFamily="18" charset="0"/>
              </a:rPr>
              <a:t> Инга Геннадьевна</a:t>
            </a:r>
          </a:p>
          <a:p>
            <a:pPr algn="ctr"/>
            <a:r>
              <a:rPr lang="ru-RU" sz="2600" b="1" dirty="0" smtClean="0">
                <a:latin typeface="Bookman Old Style" pitchFamily="18" charset="0"/>
              </a:rPr>
              <a:t>заведующий кафедрой, канд. </a:t>
            </a:r>
            <a:r>
              <a:rPr lang="ru-RU" sz="2600" b="1" dirty="0" err="1" smtClean="0">
                <a:latin typeface="Bookman Old Style" pitchFamily="18" charset="0"/>
              </a:rPr>
              <a:t>пед</a:t>
            </a:r>
            <a:r>
              <a:rPr lang="ru-RU" sz="2600" b="1" dirty="0" smtClean="0">
                <a:latin typeface="Bookman Old Style" pitchFamily="18" charset="0"/>
              </a:rPr>
              <a:t>. наук, доцент</a:t>
            </a:r>
            <a:endParaRPr lang="be-BY" sz="2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be-BY" sz="2400" b="1" dirty="0" smtClean="0">
                <a:latin typeface="Bookman Old Style" pitchFamily="18" charset="0"/>
              </a:rPr>
              <a:t/>
            </a:r>
            <a:br>
              <a:rPr lang="be-BY" sz="2400" b="1" dirty="0" smtClean="0">
                <a:latin typeface="Bookman Old Style" pitchFamily="18" charset="0"/>
              </a:rPr>
            </a:br>
            <a:r>
              <a:rPr lang="be-BY" sz="2400" b="1" dirty="0" smtClean="0">
                <a:solidFill>
                  <a:srgbClr val="C00000"/>
                </a:solidFill>
                <a:latin typeface="Bookman Old Style" pitchFamily="18" charset="0"/>
              </a:rPr>
              <a:t>Метафорическая </a:t>
            </a:r>
            <a:r>
              <a:rPr lang="be-BY" sz="2400" b="1" dirty="0">
                <a:solidFill>
                  <a:srgbClr val="C00000"/>
                </a:solidFill>
                <a:latin typeface="Bookman Old Style" pitchFamily="18" charset="0"/>
              </a:rPr>
              <a:t>игра «Царевна – лягушка»</a:t>
            </a:r>
            <a:r>
              <a:rPr lang="be-BY" sz="24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/>
            </a:r>
            <a:br>
              <a:rPr lang="be-BY" sz="24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</a:br>
            <a:endParaRPr lang="be-BY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e-BY" sz="2400" b="1" i="1" dirty="0">
                <a:solidFill>
                  <a:srgbClr val="C00000"/>
                </a:solidFill>
                <a:latin typeface="Bookman Old Style" pitchFamily="18" charset="0"/>
              </a:rPr>
              <a:t>Задание для «Ивана-царевича». </a:t>
            </a:r>
            <a:r>
              <a:rPr lang="be-BY" sz="2400" b="1" dirty="0">
                <a:latin typeface="Bookman Old Style" pitchFamily="18" charset="0"/>
              </a:rPr>
              <a:t>При каких условиях Иван-царевич захотел бы жениться на лягушке? </a:t>
            </a:r>
            <a:endParaRPr lang="be-BY" sz="2400" b="1" dirty="0" smtClean="0">
              <a:effectLst/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i="1" dirty="0">
                <a:solidFill>
                  <a:srgbClr val="C00000"/>
                </a:solidFill>
                <a:latin typeface="Bookman Old Style" pitchFamily="18" charset="0"/>
              </a:rPr>
              <a:t>Задание для «Лягушки-квакушки».</a:t>
            </a:r>
            <a:r>
              <a:rPr lang="be-BY" sz="24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be-BY" sz="2400" b="1" dirty="0">
                <a:latin typeface="Bookman Old Style" pitchFamily="18" charset="0"/>
              </a:rPr>
              <a:t>Напишите на листе, что может предложить Ивану-царевичу лягушка, чтобы он захотел жениться на ней. </a:t>
            </a:r>
            <a:r>
              <a:rPr lang="ru-RU" sz="2400" b="1" u="sng" dirty="0" smtClean="0">
                <a:effectLst/>
                <a:latin typeface="Bookman Old Style" pitchFamily="18" charset="0"/>
              </a:rPr>
              <a:t>Обсуждение.</a:t>
            </a:r>
          </a:p>
          <a:p>
            <a:pPr>
              <a:spcBef>
                <a:spcPts val="0"/>
              </a:spcBef>
            </a:pPr>
            <a:r>
              <a:rPr lang="ru-RU" sz="2400" b="1" u="sng" dirty="0" smtClean="0">
                <a:latin typeface="Bookman Old Style" pitchFamily="18" charset="0"/>
              </a:rPr>
              <a:t>Экспертиза.</a:t>
            </a:r>
          </a:p>
          <a:p>
            <a:pPr algn="just">
              <a:spcBef>
                <a:spcPts val="0"/>
              </a:spcBef>
            </a:pPr>
            <a:r>
              <a:rPr lang="be-BY" sz="2400" b="1" dirty="0" smtClean="0">
                <a:solidFill>
                  <a:srgbClr val="C00000"/>
                </a:solidFill>
                <a:latin typeface="Bookman Old Style" pitchFamily="18" charset="0"/>
              </a:rPr>
              <a:t>МОЗГОВОЙ ШТУРМ </a:t>
            </a:r>
            <a:r>
              <a:rPr lang="ru-RU" sz="2400" b="1" dirty="0" smtClean="0">
                <a:latin typeface="Bookman Old Style" pitchFamily="18" charset="0"/>
              </a:rPr>
              <a:t>(по командам)</a:t>
            </a:r>
            <a:endParaRPr lang="be-BY" sz="2400" b="1" dirty="0" smtClean="0">
              <a:effectLst/>
              <a:latin typeface="Bookman Old Style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e-BY" sz="2400" b="1" u="sng" dirty="0" smtClean="0">
                <a:latin typeface="Bookman Old Style" pitchFamily="18" charset="0"/>
              </a:rPr>
              <a:t>Иван-царевич </a:t>
            </a:r>
            <a:r>
              <a:rPr lang="be-BY" sz="2400" b="1" u="sng" dirty="0">
                <a:latin typeface="Bookman Old Style" pitchFamily="18" charset="0"/>
              </a:rPr>
              <a:t>– </a:t>
            </a: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родители</a:t>
            </a:r>
            <a:r>
              <a:rPr lang="ru-RU" sz="2400" b="1" u="sng" dirty="0">
                <a:latin typeface="Bookman Old Style" pitchFamily="18" charset="0"/>
              </a:rPr>
              <a:t>, </a:t>
            </a:r>
            <a:r>
              <a:rPr lang="be-BY" sz="2400" b="1" u="sng" dirty="0">
                <a:latin typeface="Bookman Old Style" pitchFamily="18" charset="0"/>
              </a:rPr>
              <a:t>лягушка – </a:t>
            </a: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педагоги</a:t>
            </a:r>
            <a:r>
              <a:rPr lang="ru-RU" sz="2400" b="1" u="sng" dirty="0" smtClean="0">
                <a:latin typeface="Bookman Old Style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endParaRPr lang="be-BY" sz="2400" b="1" u="sng" dirty="0" smtClean="0">
              <a:latin typeface="Bookman Old Style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e-BY" sz="2400" b="1" u="sng" dirty="0" smtClean="0">
                <a:latin typeface="Bookman Old Style" pitchFamily="18" charset="0"/>
              </a:rPr>
              <a:t>???? </a:t>
            </a:r>
            <a:r>
              <a:rPr lang="be-BY" sz="2400" b="1" i="1" u="sng" dirty="0" smtClean="0">
                <a:latin typeface="Bookman Old Style" pitchFamily="18" charset="0"/>
              </a:rPr>
              <a:t>мотивация </a:t>
            </a:r>
            <a:r>
              <a:rPr lang="ru-RU" sz="2400" b="1" i="1" u="sng" dirty="0">
                <a:latin typeface="Bookman Old Style" pitchFamily="18" charset="0"/>
              </a:rPr>
              <a:t>родителей</a:t>
            </a:r>
            <a:r>
              <a:rPr lang="be-BY" sz="2400" b="1" i="1" u="sng" dirty="0">
                <a:latin typeface="Bookman Old Style" pitchFamily="18" charset="0"/>
              </a:rPr>
              <a:t> для участия в деятельности </a:t>
            </a:r>
            <a:r>
              <a:rPr lang="ru-RU" sz="2400" b="1" i="1" u="sng" dirty="0">
                <a:latin typeface="Bookman Old Style" pitchFamily="18" charset="0"/>
              </a:rPr>
              <a:t>родительского университета</a:t>
            </a:r>
            <a:r>
              <a:rPr lang="be-BY" sz="2400" b="1" i="1" u="sng" dirty="0" smtClean="0">
                <a:latin typeface="Bookman Old Style" pitchFamily="18" charset="0"/>
              </a:rPr>
              <a:t>, </a:t>
            </a:r>
            <a:r>
              <a:rPr lang="ru-RU" sz="2400" b="1" i="1" u="sng" dirty="0" smtClean="0">
                <a:latin typeface="Bookman Old Style" pitchFamily="18" charset="0"/>
              </a:rPr>
              <a:t>возможная </a:t>
            </a:r>
            <a:r>
              <a:rPr lang="ru-RU" sz="2400" b="1" i="1" u="sng" dirty="0">
                <a:latin typeface="Bookman Old Style" pitchFamily="18" charset="0"/>
              </a:rPr>
              <a:t>тематика</a:t>
            </a:r>
            <a:endParaRPr lang="be-BY" sz="2400" b="1" i="1" dirty="0" smtClean="0">
              <a:effectLst/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400" b="1" dirty="0" smtClean="0">
              <a:effectLst/>
              <a:latin typeface="Bookman Old Style" pitchFamily="18" charset="0"/>
            </a:endParaRPr>
          </a:p>
          <a:p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Требования</a:t>
            </a:r>
            <a:endParaRPr lang="be-BY" sz="24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3264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Аудитория </a:t>
            </a:r>
            <a:r>
              <a:rPr lang="ru-RU" b="1" dirty="0">
                <a:latin typeface="Bookman Old Style" pitchFamily="18" charset="0"/>
              </a:rPr>
              <a:t>родителей должна быть по возможности </a:t>
            </a:r>
            <a:r>
              <a:rPr lang="ru-RU" b="1" i="1" dirty="0">
                <a:latin typeface="Bookman Old Style" pitchFamily="18" charset="0"/>
              </a:rPr>
              <a:t>однородной</a:t>
            </a:r>
            <a:r>
              <a:rPr lang="ru-RU" b="1" dirty="0">
                <a:latin typeface="Bookman Old Style" pitchFamily="18" charset="0"/>
              </a:rPr>
              <a:t> и </a:t>
            </a:r>
            <a:r>
              <a:rPr lang="ru-RU" b="1" dirty="0" smtClean="0">
                <a:latin typeface="Bookman Old Style" pitchFamily="18" charset="0"/>
              </a:rPr>
              <a:t>интересоваться </a:t>
            </a:r>
            <a:r>
              <a:rPr lang="ru-RU" b="1" i="1" dirty="0">
                <a:latin typeface="Bookman Old Style" pitchFamily="18" charset="0"/>
              </a:rPr>
              <a:t>общими </a:t>
            </a:r>
            <a:r>
              <a:rPr lang="ru-RU" b="1" dirty="0">
                <a:latin typeface="Bookman Old Style" pitchFamily="18" charset="0"/>
              </a:rPr>
              <a:t>проблемами.</a:t>
            </a:r>
            <a:endParaRPr lang="be-BY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Необходимо </a:t>
            </a:r>
            <a:r>
              <a:rPr lang="ru-RU" b="1" dirty="0">
                <a:latin typeface="Bookman Old Style" pitchFamily="18" charset="0"/>
              </a:rPr>
              <a:t>выбирать </a:t>
            </a:r>
            <a:r>
              <a:rPr lang="ru-RU" b="1" i="1" dirty="0">
                <a:latin typeface="Bookman Old Style" pitchFamily="18" charset="0"/>
              </a:rPr>
              <a:t>время</a:t>
            </a:r>
            <a:r>
              <a:rPr lang="ru-RU" b="1" dirty="0">
                <a:latin typeface="Bookman Old Style" pitchFamily="18" charset="0"/>
              </a:rPr>
              <a:t>, удобное для большинства участников.</a:t>
            </a:r>
            <a:endParaRPr lang="be-BY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Темы </a:t>
            </a:r>
            <a:r>
              <a:rPr lang="ru-RU" b="1" dirty="0">
                <a:latin typeface="Bookman Old Style" pitchFamily="18" charset="0"/>
              </a:rPr>
              <a:t>должны быть </a:t>
            </a:r>
            <a:r>
              <a:rPr lang="ru-RU" b="1" i="1" dirty="0" smtClean="0">
                <a:latin typeface="Bookman Old Style" pitchFamily="18" charset="0"/>
              </a:rPr>
              <a:t>актуальными</a:t>
            </a:r>
            <a:r>
              <a:rPr lang="ru-RU" b="1" dirty="0" smtClean="0">
                <a:latin typeface="Bookman Old Style" pitchFamily="18" charset="0"/>
              </a:rPr>
              <a:t>, </a:t>
            </a:r>
            <a:r>
              <a:rPr lang="ru-RU" b="1" i="1" dirty="0" smtClean="0">
                <a:latin typeface="Bookman Old Style" pitchFamily="18" charset="0"/>
              </a:rPr>
              <a:t>интересными</a:t>
            </a:r>
            <a:r>
              <a:rPr lang="ru-RU" b="1" dirty="0" smtClean="0">
                <a:latin typeface="Bookman Old Style" pitchFamily="18" charset="0"/>
              </a:rPr>
              <a:t>, возможно нестандартными.</a:t>
            </a:r>
            <a:endParaRPr lang="be-BY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Тематика </a:t>
            </a:r>
            <a:r>
              <a:rPr lang="ru-RU" b="1" i="1" dirty="0">
                <a:latin typeface="Bookman Old Style" pitchFamily="18" charset="0"/>
              </a:rPr>
              <a:t>известна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заранее, но может обновляться.</a:t>
            </a:r>
            <a:endParaRPr lang="be-BY" b="1" dirty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endParaRPr lang="be-BY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4458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Причины низкой активности родителей</a:t>
            </a:r>
            <a:endParaRPr lang="be-BY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76664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b="1" dirty="0" smtClean="0">
                <a:latin typeface="Bookman Old Style" pitchFamily="18" charset="0"/>
              </a:rPr>
              <a:t>1. Нехватка времени вследствие загруженности большей части родителей на работе и в быту.</a:t>
            </a:r>
          </a:p>
          <a:p>
            <a:pPr marL="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b="1" dirty="0" smtClean="0">
                <a:latin typeface="Bookman Old Style" pitchFamily="18" charset="0"/>
              </a:rPr>
              <a:t>2</a:t>
            </a:r>
            <a:r>
              <a:rPr lang="be-BY" b="1" dirty="0">
                <a:latin typeface="Bookman Old Style" pitchFamily="18" charset="0"/>
              </a:rPr>
              <a:t>. </a:t>
            </a:r>
            <a:r>
              <a:rPr lang="be-BY" b="1" dirty="0" smtClean="0">
                <a:latin typeface="Bookman Old Style" pitchFamily="18" charset="0"/>
              </a:rPr>
              <a:t>Отсутствие явных </a:t>
            </a:r>
            <a:r>
              <a:rPr lang="be-BY" b="1" dirty="0">
                <a:latin typeface="Bookman Old Style" pitchFamily="18" charset="0"/>
              </a:rPr>
              <a:t>проблем в отношениях с </a:t>
            </a:r>
            <a:r>
              <a:rPr lang="be-BY" b="1" dirty="0" smtClean="0">
                <a:latin typeface="Bookman Old Style" pitchFamily="18" charset="0"/>
              </a:rPr>
              <a:t>ребенком, поэтому </a:t>
            </a:r>
            <a:r>
              <a:rPr lang="be-BY" b="1" dirty="0">
                <a:latin typeface="Bookman Old Style" pitchFamily="18" charset="0"/>
              </a:rPr>
              <a:t>родители могут занимать пассивную позицию в посещении занятий </a:t>
            </a:r>
            <a:r>
              <a:rPr lang="be-BY" b="1" dirty="0" smtClean="0">
                <a:latin typeface="Bookman Old Style" pitchFamily="18" charset="0"/>
              </a:rPr>
              <a:t>родительского университета.</a:t>
            </a:r>
            <a:endParaRPr lang="be-BY" b="1" dirty="0">
              <a:latin typeface="Bookman Old Style" pitchFamily="18" charset="0"/>
            </a:endParaRPr>
          </a:p>
          <a:p>
            <a:pPr marL="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b="1" dirty="0">
                <a:latin typeface="Bookman Old Style" pitchFamily="18" charset="0"/>
              </a:rPr>
              <a:t>3. </a:t>
            </a:r>
            <a:r>
              <a:rPr lang="be-BY" b="1" dirty="0" smtClean="0">
                <a:latin typeface="Bookman Old Style" pitchFamily="18" charset="0"/>
              </a:rPr>
              <a:t>О</a:t>
            </a:r>
            <a:r>
              <a:rPr lang="ru-RU" b="1" dirty="0" err="1" smtClean="0">
                <a:latin typeface="Bookman Old Style" pitchFamily="18" charset="0"/>
              </a:rPr>
              <a:t>тсутствие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dirty="0">
                <a:latin typeface="Bookman Old Style" pitchFamily="18" charset="0"/>
              </a:rPr>
              <a:t>в некоторых ситуациях </a:t>
            </a:r>
            <a:r>
              <a:rPr lang="be-BY" b="1" dirty="0">
                <a:latin typeface="Bookman Old Style" pitchFamily="18" charset="0"/>
              </a:rPr>
              <a:t>психолого -педагогического </a:t>
            </a:r>
            <a:r>
              <a:rPr lang="be-BY" b="1" dirty="0" smtClean="0">
                <a:latin typeface="Bookman Old Style" pitchFamily="18" charset="0"/>
              </a:rPr>
              <a:t>сопровождения.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1872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C00000"/>
                </a:solidFill>
                <a:latin typeface="Bookman Old Style" pitchFamily="18" charset="0"/>
              </a:rPr>
              <a:t>Младший </a:t>
            </a:r>
            <a:r>
              <a:rPr lang="ru-RU" sz="3100" b="1" dirty="0">
                <a:solidFill>
                  <a:srgbClr val="C00000"/>
                </a:solidFill>
                <a:latin typeface="Bookman Old Style" pitchFamily="18" charset="0"/>
              </a:rPr>
              <a:t>школьный возраст</a:t>
            </a:r>
            <a:r>
              <a:rPr lang="be-BY" sz="31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31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31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latin typeface="Bookman Old Style" pitchFamily="18" charset="0"/>
              </a:rPr>
              <a:t>Возможные проблемы и трудности:</a:t>
            </a:r>
            <a:endParaRPr lang="be-BY" sz="2800" b="1" i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</a:t>
            </a:r>
            <a:r>
              <a:rPr lang="ru-RU" sz="2800" b="1" dirty="0">
                <a:latin typeface="Bookman Old Style" pitchFamily="18" charset="0"/>
              </a:rPr>
              <a:t>, связанные с новым режимом дня;</a:t>
            </a:r>
            <a:endParaRPr lang="be-BY" sz="28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 </a:t>
            </a:r>
            <a:r>
              <a:rPr lang="ru-RU" sz="2800" b="1" dirty="0">
                <a:latin typeface="Bookman Old Style" pitchFamily="18" charset="0"/>
              </a:rPr>
              <a:t>адаптации ребенка к классному коллективу;</a:t>
            </a:r>
            <a:endParaRPr lang="be-BY" sz="28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</a:t>
            </a:r>
            <a:r>
              <a:rPr lang="ru-RU" sz="2800" b="1" dirty="0">
                <a:latin typeface="Bookman Old Style" pitchFamily="18" charset="0"/>
              </a:rPr>
              <a:t>, локализующиеся в области взаимоотношений ребенка с педагогом;</a:t>
            </a:r>
            <a:endParaRPr lang="be-BY" sz="28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</a:t>
            </a:r>
            <a:r>
              <a:rPr lang="ru-RU" sz="2800" b="1" dirty="0">
                <a:latin typeface="Bookman Old Style" pitchFamily="18" charset="0"/>
              </a:rPr>
              <a:t>, обусловленные изменением домашней ситуации и др</a:t>
            </a:r>
            <a:r>
              <a:rPr lang="ru-RU" sz="2800" b="1" dirty="0" smtClean="0">
                <a:latin typeface="Bookman Old Style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Bookman Old Style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Психогенная школьная </a:t>
            </a:r>
            <a:r>
              <a:rPr lang="ru-RU" sz="2800" b="1" dirty="0" err="1" smtClean="0">
                <a:solidFill>
                  <a:srgbClr val="C00000"/>
                </a:solidFill>
                <a:latin typeface="Bookman Old Style" pitchFamily="18" charset="0"/>
              </a:rPr>
              <a:t>дезадаптация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800" b="1" dirty="0">
                <a:latin typeface="Bookman Old Style" pitchFamily="18" charset="0"/>
              </a:rPr>
              <a:t>(ПШД</a:t>
            </a:r>
            <a:r>
              <a:rPr lang="ru-RU" sz="2800" b="1" dirty="0" smtClean="0">
                <a:latin typeface="Bookman Old Style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e-BY" sz="2800" b="1" u="sng" dirty="0" smtClean="0">
                <a:latin typeface="Bookman Old Style" pitchFamily="18" charset="0"/>
              </a:rPr>
              <a:t>Проблема детской </a:t>
            </a:r>
            <a:r>
              <a:rPr lang="be-BY" sz="2800" b="1" u="sng" dirty="0">
                <a:latin typeface="Bookman Old Style" pitchFamily="18" charset="0"/>
              </a:rPr>
              <a:t>самостоятельности</a:t>
            </a:r>
            <a:endParaRPr lang="ru-RU" sz="2800" b="1" u="sng" dirty="0" smtClean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>Возможные </a:t>
            </a:r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запросы родителей </a:t>
            </a: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>младших </a:t>
            </a:r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школьников:</a:t>
            </a:r>
            <a: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27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помочь ребенку хорошо учиться (выполнять домашнее задание)?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преодолеть трудности ребенка в процессе школьной адаптации (общения с педагогом, одноклассниками, привыкания к школьной жизни)?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построить режим дня ребенка, чтобы он не переутомлялся?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Какие </a:t>
            </a:r>
            <a:r>
              <a:rPr lang="ru-RU" b="1" dirty="0">
                <a:latin typeface="Bookman Old Style" pitchFamily="18" charset="0"/>
              </a:rPr>
              <a:t>дополнительные секции, кружки, курсы позволительны для младшего школьника?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Почему </a:t>
            </a:r>
            <a:r>
              <a:rPr lang="ru-RU" b="1" dirty="0">
                <a:latin typeface="Bookman Old Style" pitchFamily="18" charset="0"/>
              </a:rPr>
              <a:t>ребенок часто болеет (плохо спит, кушает без аппетита)?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влияют семейные отношения на успеваемость ребенка?</a:t>
            </a:r>
            <a:endParaRPr lang="be-BY" b="1" dirty="0">
              <a:latin typeface="Bookman Old Style" pitchFamily="18" charset="0"/>
            </a:endParaRPr>
          </a:p>
          <a:p>
            <a:pPr marL="0" indent="0">
              <a:buNone/>
            </a:pPr>
            <a:endParaRPr lang="be-BY" b="1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9619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Возможная тематика </a:t>
            </a:r>
            <a:r>
              <a:rPr lang="be-BY" sz="2700" dirty="0">
                <a:latin typeface="Bookman Old Style" pitchFamily="18" charset="0"/>
              </a:rPr>
              <a:t/>
            </a:r>
            <a:br>
              <a:rPr lang="be-BY" sz="2700" dirty="0">
                <a:latin typeface="Bookman Old Style" pitchFamily="18" charset="0"/>
              </a:rPr>
            </a:br>
            <a:endParaRPr lang="be-BY" sz="27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 smtClean="0">
                <a:latin typeface="Bookman Old Style" pitchFamily="18" charset="0"/>
              </a:rPr>
              <a:t>Виды </a:t>
            </a:r>
            <a:r>
              <a:rPr lang="ru-RU" sz="2800" b="1" i="1" dirty="0">
                <a:latin typeface="Bookman Old Style" pitchFamily="18" charset="0"/>
              </a:rPr>
              <a:t>школьной адаптации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Если ваш ребенок «не Моцарт»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Стили семейного воспитания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Агрессивное поведение: как помочь ребенку?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e-BY" sz="2800" b="1" i="1" dirty="0" smtClean="0">
                <a:latin typeface="Bookman Old Style" pitchFamily="18" charset="0"/>
              </a:rPr>
              <a:t>Родительский </a:t>
            </a:r>
            <a:r>
              <a:rPr lang="be-BY" sz="2800" b="1" i="1" dirty="0">
                <a:latin typeface="Bookman Old Style" pitchFamily="18" charset="0"/>
              </a:rPr>
              <a:t>авторитет: данность или саморазвитие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Особенности работы с одаренными детьми младшего школьного возраста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 err="1">
                <a:latin typeface="Bookman Old Style" pitchFamily="18" charset="0"/>
              </a:rPr>
              <a:t>Сиблинги</a:t>
            </a:r>
            <a:r>
              <a:rPr lang="ru-RU" sz="2800" b="1" i="1" dirty="0">
                <a:latin typeface="Bookman Old Style" pitchFamily="18" charset="0"/>
              </a:rPr>
              <a:t>: взаимоотношения, особенности воспитания, причины конфликтов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Ребенок и компьютер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Жизненные сценарии и «родительское программирование»</a:t>
            </a:r>
            <a:endParaRPr lang="be-BY" sz="2800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789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Возможная </a:t>
            </a:r>
            <a:r>
              <a:rPr lang="ru-RU" sz="2700" b="1" dirty="0">
                <a:latin typeface="Bookman Old Style" pitchFamily="18" charset="0"/>
              </a:rPr>
              <a:t>тематика </a:t>
            </a:r>
            <a:r>
              <a:rPr lang="be-BY" dirty="0">
                <a:latin typeface="Bookman Old Style" pitchFamily="18" charset="0"/>
              </a:rPr>
              <a:t/>
            </a:r>
            <a:br>
              <a:rPr lang="be-BY" dirty="0">
                <a:latin typeface="Bookman Old Style" pitchFamily="18" charset="0"/>
              </a:rPr>
            </a:b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12088" cy="57606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Детские комплексы во взрослой жизни</a:t>
            </a:r>
          </a:p>
          <a:p>
            <a:r>
              <a:rPr lang="ru-RU" sz="2800" b="1" dirty="0" smtClean="0">
                <a:latin typeface="Bookman Old Style" pitchFamily="18" charset="0"/>
              </a:rPr>
              <a:t>«Можно» и «нельзя» в нашей семье</a:t>
            </a:r>
          </a:p>
          <a:p>
            <a:r>
              <a:rPr lang="ru-RU" sz="2800" b="1" dirty="0" smtClean="0">
                <a:latin typeface="Bookman Old Style" pitchFamily="18" charset="0"/>
              </a:rPr>
              <a:t>Праздники нашей семьи</a:t>
            </a:r>
          </a:p>
          <a:p>
            <a:r>
              <a:rPr lang="ru-RU" sz="2800" b="1" dirty="0" smtClean="0">
                <a:latin typeface="Bookman Old Style" pitchFamily="18" charset="0"/>
              </a:rPr>
              <a:t>Взаимоотношения поколений в семье</a:t>
            </a:r>
          </a:p>
          <a:p>
            <a:r>
              <a:rPr lang="ru-RU" sz="2800" b="1" dirty="0" err="1" smtClean="0">
                <a:latin typeface="Bookman Old Style" pitchFamily="18" charset="0"/>
              </a:rPr>
              <a:t>Гиперактивный</a:t>
            </a:r>
            <a:r>
              <a:rPr lang="ru-RU" sz="2800" b="1" dirty="0" smtClean="0">
                <a:latin typeface="Bookman Old Style" pitchFamily="18" charset="0"/>
              </a:rPr>
              <a:t> ребенок</a:t>
            </a:r>
          </a:p>
          <a:p>
            <a:r>
              <a:rPr lang="ru-RU" sz="2800" b="1" dirty="0" smtClean="0">
                <a:latin typeface="Bookman Old Style" pitchFamily="18" charset="0"/>
              </a:rPr>
              <a:t>Режим дня в жизни младшего школьника</a:t>
            </a:r>
          </a:p>
          <a:p>
            <a:r>
              <a:rPr lang="ru-RU" sz="2800" b="1" dirty="0" smtClean="0">
                <a:latin typeface="Bookman Old Style" pitchFamily="18" charset="0"/>
              </a:rPr>
              <a:t>Учимся без отметок</a:t>
            </a:r>
          </a:p>
          <a:p>
            <a:r>
              <a:rPr lang="ru-RU" sz="2800" b="1" dirty="0" smtClean="0">
                <a:latin typeface="Bookman Old Style" pitchFamily="18" charset="0"/>
              </a:rPr>
              <a:t>Детство без слез</a:t>
            </a:r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>Подростковый </a:t>
            </a:r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возраст</a:t>
            </a:r>
            <a: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27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/>
          </a:bodyPr>
          <a:lstStyle/>
          <a:p>
            <a:r>
              <a:rPr lang="be-BY" sz="2800" b="1" dirty="0">
                <a:latin typeface="Bookman Old Style" pitchFamily="18" charset="0"/>
              </a:rPr>
              <a:t>«</a:t>
            </a:r>
            <a:r>
              <a:rPr lang="be-BY" sz="2800" b="1" dirty="0" smtClean="0">
                <a:latin typeface="Bookman Old Style" pitchFamily="18" charset="0"/>
              </a:rPr>
              <a:t>чувство </a:t>
            </a:r>
            <a:r>
              <a:rPr lang="be-BY" sz="2800" b="1" dirty="0">
                <a:latin typeface="Bookman Old Style" pitchFamily="18" charset="0"/>
              </a:rPr>
              <a:t>взрослости</a:t>
            </a:r>
            <a:r>
              <a:rPr lang="be-BY" sz="2800" b="1" dirty="0" smtClean="0">
                <a:latin typeface="Bookman Old Style" pitchFamily="18" charset="0"/>
              </a:rPr>
              <a:t>»</a:t>
            </a:r>
          </a:p>
          <a:p>
            <a:r>
              <a:rPr lang="be-BY" sz="2800" b="1" dirty="0">
                <a:latin typeface="Bookman Old Style" pitchFamily="18" charset="0"/>
              </a:rPr>
              <a:t>протестные </a:t>
            </a:r>
            <a:r>
              <a:rPr lang="be-BY" sz="2800" b="1" dirty="0" smtClean="0">
                <a:latin typeface="Bookman Old Style" pitchFamily="18" charset="0"/>
              </a:rPr>
              <a:t>реакции</a:t>
            </a:r>
          </a:p>
          <a:p>
            <a:r>
              <a:rPr lang="be-BY" sz="2800" b="1" dirty="0" smtClean="0">
                <a:latin typeface="Bookman Old Style" pitchFamily="18" charset="0"/>
              </a:rPr>
              <a:t>некоторая неопределенность статуса</a:t>
            </a:r>
          </a:p>
          <a:p>
            <a:r>
              <a:rPr lang="be-BY" sz="2800" b="1" dirty="0" smtClean="0">
                <a:latin typeface="Bookman Old Style" pitchFamily="18" charset="0"/>
              </a:rPr>
              <a:t>важнейший феномен – дружба </a:t>
            </a:r>
          </a:p>
          <a:p>
            <a:r>
              <a:rPr lang="be-BY" sz="2800" b="1" dirty="0">
                <a:latin typeface="Bookman Old Style" pitchFamily="18" charset="0"/>
              </a:rPr>
              <a:t>слабо  развита  социальная  </a:t>
            </a:r>
            <a:r>
              <a:rPr lang="be-BY" sz="2800" b="1" dirty="0" smtClean="0">
                <a:latin typeface="Bookman Old Style" pitchFamily="18" charset="0"/>
              </a:rPr>
              <a:t>перцепция</a:t>
            </a:r>
          </a:p>
          <a:p>
            <a:r>
              <a:rPr lang="be-BY" sz="2800" b="1" dirty="0" smtClean="0">
                <a:latin typeface="Bookman Old Style" pitchFamily="18" charset="0"/>
              </a:rPr>
              <a:t>стремление освободиться от постоянного контроля и опеки взрослых </a:t>
            </a:r>
          </a:p>
          <a:p>
            <a:r>
              <a:rPr lang="ru-RU" sz="2800" b="1" dirty="0" smtClean="0">
                <a:latin typeface="Bookman Old Style" pitchFamily="18" charset="0"/>
              </a:rPr>
              <a:t>потребность в общении и общественном признании</a:t>
            </a:r>
            <a:endParaRPr lang="be-BY" sz="2800" b="1" dirty="0">
              <a:latin typeface="Bookman Old Style" pitchFamily="18" charset="0"/>
            </a:endParaRPr>
          </a:p>
          <a:p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Возможные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запросы родителей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подростков</a:t>
            </a:r>
            <a:r>
              <a:rPr lang="be-BY" sz="2400" dirty="0">
                <a:latin typeface="Bookman Old Style" pitchFamily="18" charset="0"/>
              </a:rPr>
              <a:t/>
            </a:r>
            <a:br>
              <a:rPr lang="be-BY" sz="2400" dirty="0">
                <a:latin typeface="Bookman Old Style" pitchFamily="18" charset="0"/>
              </a:rPr>
            </a:br>
            <a:endParaRPr lang="be-BY" sz="24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наладить общение со своим ребенком?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никого не слушается в семье и школе?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отвечать на грубость подростков?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курит?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попал в дурную компанию (поздно приходит домой, что-то скрывает)?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заинтересовать подростка учебой?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ничем не интересуется?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девочка-подросток пользуется слишком яркой косметикой?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реагировать, если подросток совершил асоциальный поступок?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определить специальные способности подростка и помочь ему в их развитии?</a:t>
            </a:r>
            <a:endParaRPr lang="be-BY" b="1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8624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возможная Тематика</a:t>
            </a:r>
            <a:r>
              <a:rPr lang="be-BY" sz="2400" dirty="0">
                <a:latin typeface="Bookman Old Style" pitchFamily="18" charset="0"/>
              </a:rPr>
              <a:t/>
            </a:r>
            <a:br>
              <a:rPr lang="be-BY" sz="2400" dirty="0">
                <a:latin typeface="Bookman Old Style" pitchFamily="18" charset="0"/>
              </a:rPr>
            </a:br>
            <a:endParaRPr lang="be-BY" sz="24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Проблемы адаптации и </a:t>
            </a:r>
            <a:r>
              <a:rPr lang="ru-RU" b="1" i="1" dirty="0" err="1" smtClean="0">
                <a:latin typeface="Bookman Old Style" pitchFamily="18" charset="0"/>
              </a:rPr>
              <a:t>дезадаптации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err="1">
                <a:latin typeface="Bookman Old Style" pitchFamily="18" charset="0"/>
              </a:rPr>
              <a:t>Делинкветное</a:t>
            </a:r>
            <a:r>
              <a:rPr lang="ru-RU" b="1" i="1" dirty="0">
                <a:latin typeface="Bookman Old Style" pitchFamily="18" charset="0"/>
              </a:rPr>
              <a:t> (противоправное) поведение несовершеннолетних и его профилактика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Особенности отношений младших и старших </a:t>
            </a:r>
            <a:r>
              <a:rPr lang="ru-RU" b="1" i="1" dirty="0" err="1">
                <a:latin typeface="Bookman Old Style" pitchFamily="18" charset="0"/>
              </a:rPr>
              <a:t>сиблингов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Безопасность </a:t>
            </a:r>
            <a:r>
              <a:rPr lang="ru-RU" b="1" i="1" dirty="0">
                <a:latin typeface="Bookman Old Style" pitchFamily="18" charset="0"/>
              </a:rPr>
              <a:t>подростков в сети </a:t>
            </a:r>
            <a:r>
              <a:rPr lang="ru-RU" b="1" i="1" dirty="0" smtClean="0">
                <a:latin typeface="Bookman Old Style" pitchFamily="18" charset="0"/>
              </a:rPr>
              <a:t>Интернет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Как повысить учебную мотивацию подростков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Трудности переходного возраста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Отношения между мальчиками и девочками: проблемы полового воспитания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Как научить ребенка говорить «нет»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Причины нарушения </a:t>
            </a:r>
            <a:r>
              <a:rPr lang="ru-RU" b="1" i="1" dirty="0" smtClean="0">
                <a:latin typeface="Bookman Old Style" pitchFamily="18" charset="0"/>
              </a:rPr>
              <a:t>дисциплины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Технология создания ситуации успеха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Семейные традиции и их роль в воспитании подростков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Потребности подростка и бюджет </a:t>
            </a:r>
            <a:r>
              <a:rPr lang="ru-RU" b="1" i="1" dirty="0" smtClean="0">
                <a:latin typeface="Bookman Old Style" pitchFamily="18" charset="0"/>
              </a:rPr>
              <a:t>семьи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Виды и последствия жестокого обращения с детьми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e-BY" dirty="0">
              <a:latin typeface="Bookman Old Style" pitchFamily="18" charset="0"/>
            </a:endParaRPr>
          </a:p>
          <a:p>
            <a:endParaRPr lang="be-BY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Родительский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университет</a:t>
            </a:r>
            <a:endParaRPr lang="be-BY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8245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Bookman Old Style" pitchFamily="18" charset="0"/>
              </a:rPr>
              <a:t>– </a:t>
            </a:r>
            <a:r>
              <a:rPr lang="ru-RU" b="1" dirty="0">
                <a:latin typeface="Bookman Old Style" pitchFamily="18" charset="0"/>
              </a:rPr>
              <a:t>форма </a:t>
            </a:r>
            <a:r>
              <a:rPr lang="ru-RU" b="1" dirty="0" smtClean="0">
                <a:latin typeface="Bookman Old Style" pitchFamily="18" charset="0"/>
              </a:rPr>
              <a:t>психолого-педагогического </a:t>
            </a:r>
            <a:r>
              <a:rPr lang="ru-RU" b="1" dirty="0">
                <a:latin typeface="Bookman Old Style" pitchFamily="18" charset="0"/>
              </a:rPr>
              <a:t>просвещения, </a:t>
            </a:r>
            <a:r>
              <a:rPr lang="ru-RU" b="1" dirty="0" smtClean="0">
                <a:latin typeface="Bookman Old Style" pitchFamily="18" charset="0"/>
              </a:rPr>
              <a:t>направленная на </a:t>
            </a:r>
            <a:r>
              <a:rPr lang="ru-RU" b="1" dirty="0">
                <a:latin typeface="Bookman Old Style" pitchFamily="18" charset="0"/>
              </a:rPr>
              <a:t>расширение, углубление и закрепление знаний </a:t>
            </a:r>
            <a:r>
              <a:rPr lang="ru-RU" b="1" dirty="0" smtClean="0">
                <a:latin typeface="Bookman Old Style" pitchFamily="18" charset="0"/>
              </a:rPr>
              <a:t>родителей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Bookman Old Style" pitchFamily="18" charset="0"/>
              </a:rPr>
              <a:t>о </a:t>
            </a:r>
            <a:r>
              <a:rPr lang="ru-RU" b="1" dirty="0">
                <a:latin typeface="Bookman Old Style" pitchFamily="18" charset="0"/>
              </a:rPr>
              <a:t>воспитании </a:t>
            </a:r>
            <a:r>
              <a:rPr lang="ru-RU" b="1" dirty="0" smtClean="0">
                <a:latin typeface="Bookman Old Style" pitchFamily="18" charset="0"/>
              </a:rPr>
              <a:t>детей </a:t>
            </a:r>
            <a:endParaRPr lang="be-BY" b="1" dirty="0">
              <a:latin typeface="Bookman Old Style" pitchFamily="18" charset="0"/>
            </a:endParaRPr>
          </a:p>
          <a:p>
            <a:pPr algn="ctr"/>
            <a:endParaRPr lang="be-BY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старшеклассники</a:t>
            </a:r>
            <a:endParaRPr lang="be-BY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60486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ведущий  </a:t>
            </a:r>
            <a:r>
              <a:rPr lang="be-BY" sz="2800" b="1" dirty="0">
                <a:latin typeface="Bookman Old Style" pitchFamily="18" charset="0"/>
              </a:rPr>
              <a:t>вид  деятельности - учебно-профессиональный, </a:t>
            </a:r>
            <a:endParaRPr lang="be-BY" sz="28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стремление  </a:t>
            </a:r>
            <a:r>
              <a:rPr lang="be-BY" sz="2800" b="1" dirty="0">
                <a:latin typeface="Bookman Old Style" pitchFamily="18" charset="0"/>
              </a:rPr>
              <a:t>к профессиональному и личностному самоопределению, к </a:t>
            </a:r>
            <a:r>
              <a:rPr lang="be-BY" sz="2800" b="1" dirty="0" smtClean="0">
                <a:latin typeface="Bookman Old Style" pitchFamily="18" charset="0"/>
              </a:rPr>
              <a:t>самовоспитанию; </a:t>
            </a:r>
          </a:p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создание </a:t>
            </a:r>
            <a:r>
              <a:rPr lang="be-BY" sz="2800" b="1" dirty="0">
                <a:latin typeface="Bookman Old Style" pitchFamily="18" charset="0"/>
              </a:rPr>
              <a:t>жизненного </a:t>
            </a:r>
            <a:r>
              <a:rPr lang="be-BY" sz="2800" b="1" dirty="0" smtClean="0">
                <a:latin typeface="Bookman Old Style" pitchFamily="18" charset="0"/>
              </a:rPr>
              <a:t>плана;  </a:t>
            </a:r>
          </a:p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интенсивное </a:t>
            </a:r>
            <a:r>
              <a:rPr lang="be-BY" sz="2800" b="1" dirty="0">
                <a:latin typeface="Bookman Old Style" pitchFamily="18" charset="0"/>
              </a:rPr>
              <a:t>формирование   </a:t>
            </a:r>
            <a:r>
              <a:rPr lang="be-BY" sz="2800" b="1" dirty="0" smtClean="0">
                <a:latin typeface="Bookman Old Style" pitchFamily="18" charset="0"/>
              </a:rPr>
              <a:t>оценочных   </a:t>
            </a:r>
            <a:r>
              <a:rPr lang="be-BY" sz="2800" b="1" dirty="0">
                <a:latin typeface="Bookman Old Style" pitchFamily="18" charset="0"/>
              </a:rPr>
              <a:t>суждений,   идеалов, убеждений,   жизненных   </a:t>
            </a:r>
            <a:r>
              <a:rPr lang="be-BY" sz="2800" b="1" dirty="0" smtClean="0">
                <a:latin typeface="Bookman Old Style" pitchFamily="18" charset="0"/>
              </a:rPr>
              <a:t>принципов</a:t>
            </a:r>
            <a:r>
              <a:rPr lang="be-BY" sz="2800" b="1" dirty="0">
                <a:latin typeface="Bookman Old Style" pitchFamily="18" charset="0"/>
              </a:rPr>
              <a:t> </a:t>
            </a:r>
            <a:r>
              <a:rPr lang="be-BY" sz="2800" b="1" dirty="0" smtClean="0">
                <a:latin typeface="Bookman Old Style" pitchFamily="18" charset="0"/>
              </a:rPr>
              <a:t>и др.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latin typeface="Bookman Old Style" pitchFamily="18" charset="0"/>
              </a:rPr>
              <a:t>потребность в доверительном общении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latin typeface="Bookman Old Style" pitchFamily="18" charset="0"/>
              </a:rPr>
              <a:t>потребность в любви</a:t>
            </a:r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Возможные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запросы родителей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старшеклассников</a:t>
            </a:r>
            <a:r>
              <a:rPr lang="be-BY" sz="24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24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>
                <a:latin typeface="Bookman Old Style" pitchFamily="18" charset="0"/>
              </a:rPr>
              <a:t>помочь своему ребенку хорошо окончить школу и успешно сдать выпускные экзамены?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>
                <a:latin typeface="Bookman Old Style" pitchFamily="18" charset="0"/>
              </a:rPr>
              <a:t>определить профессиональную направленность и интересы юноши или девушки?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>
                <a:latin typeface="Bookman Old Style" pitchFamily="18" charset="0"/>
              </a:rPr>
              <a:t>помочь ребенку выбрать будущую профессию?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Что </a:t>
            </a:r>
            <a:r>
              <a:rPr lang="ru-RU" sz="2400" b="1" dirty="0">
                <a:latin typeface="Bookman Old Style" pitchFamily="18" charset="0"/>
              </a:rPr>
              <a:t>делать, если старшеклассники решили пожениться?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Что </a:t>
            </a:r>
            <a:r>
              <a:rPr lang="ru-RU" sz="2400" b="1" dirty="0">
                <a:latin typeface="Bookman Old Style" pitchFamily="18" charset="0"/>
              </a:rPr>
              <a:t>делать, если девушка или юноша имеют половые отношения?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Что </a:t>
            </a:r>
            <a:r>
              <a:rPr lang="ru-RU" sz="2400" b="1" dirty="0">
                <a:latin typeface="Bookman Old Style" pitchFamily="18" charset="0"/>
              </a:rPr>
              <a:t>делать, если родители заметили, что их дети употребляют наркотики?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12088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atin typeface="Bookman Old Style" pitchFamily="18" charset="0"/>
              </a:rPr>
              <a:t>возможная Тематика</a:t>
            </a:r>
            <a:r>
              <a:rPr lang="be-BY" sz="2800" dirty="0">
                <a:latin typeface="Bookman Old Style" pitchFamily="18" charset="0"/>
              </a:rPr>
              <a:t/>
            </a:r>
            <a:br>
              <a:rPr lang="be-BY" sz="2800" dirty="0">
                <a:latin typeface="Bookman Old Style" pitchFamily="18" charset="0"/>
              </a:rPr>
            </a:br>
            <a:endParaRPr lang="be-BY" sz="28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324528" cy="62373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Первая любовь в жизни вашего ребенка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Репродуктивное здоровье юношей и девушек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Роль родителей в процессе выбора профессии и самоопределении старшеклассника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Профилактика экзаменационного стресса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Закон и ответственность несовершеннолетних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Тайм-менеджмент для старшеклассников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>
                <a:latin typeface="Bookman Old Style" pitchFamily="18" charset="0"/>
              </a:rPr>
              <a:t> </a:t>
            </a:r>
            <a:r>
              <a:rPr lang="ru-RU" sz="2800" b="1" i="1" dirty="0" smtClean="0">
                <a:latin typeface="Bookman Old Style" pitchFamily="18" charset="0"/>
              </a:rPr>
              <a:t>Выбор жизненного пути</a:t>
            </a:r>
          </a:p>
          <a:p>
            <a:pPr>
              <a:spcBef>
                <a:spcPts val="0"/>
              </a:spcBef>
            </a:pPr>
            <a:r>
              <a:rPr lang="be-BY" sz="2800" b="1" i="1" dirty="0">
                <a:latin typeface="Bookman Old Style" pitchFamily="18" charset="0"/>
              </a:rPr>
              <a:t>Организация свободного времени старшеклассников</a:t>
            </a:r>
          </a:p>
          <a:p>
            <a:endParaRPr lang="be-BY" sz="2800" dirty="0"/>
          </a:p>
        </p:txBody>
      </p:sp>
    </p:spTree>
    <p:extLst>
      <p:ext uri="{BB962C8B-B14F-4D97-AF65-F5344CB8AC3E}">
        <p14:creationId xmlns:p14="http://schemas.microsoft.com/office/powerpoint/2010/main" val="26783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Формы </a:t>
            </a:r>
            <a:r>
              <a:rPr lang="ru-RU" sz="2400" b="1" dirty="0">
                <a:solidFill>
                  <a:srgbClr val="C00000"/>
                </a:solidFill>
                <a:effectLst/>
                <a:latin typeface="Bookman Old Style" pitchFamily="18" charset="0"/>
              </a:rPr>
              <a:t>проведения родительского университета</a:t>
            </a:r>
            <a:r>
              <a:rPr lang="be-BY" sz="2400" dirty="0">
                <a:solidFill>
                  <a:srgbClr val="C00000"/>
                </a:solidFill>
                <a:effectLst/>
                <a:latin typeface="Bookman Old Style" pitchFamily="18" charset="0"/>
              </a:rPr>
              <a:t/>
            </a:r>
            <a:br>
              <a:rPr lang="be-BY" sz="2400" dirty="0">
                <a:solidFill>
                  <a:srgbClr val="C00000"/>
                </a:solidFill>
                <a:effectLst/>
                <a:latin typeface="Bookman Old Style" pitchFamily="18" charset="0"/>
              </a:rPr>
            </a:br>
            <a:endParaRPr lang="be-BY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252520" cy="60932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Дистанционная форма, </a:t>
            </a:r>
            <a:r>
              <a:rPr lang="ru-RU" sz="2400" b="1" dirty="0" err="1" smtClean="0">
                <a:latin typeface="Bookman Old Style" pitchFamily="18" charset="0"/>
              </a:rPr>
              <a:t>вебинары</a:t>
            </a:r>
            <a:r>
              <a:rPr lang="ru-RU" sz="2400" b="1" dirty="0" smtClean="0">
                <a:latin typeface="Bookman Old Style" pitchFamily="18" charset="0"/>
              </a:rPr>
              <a:t>, </a:t>
            </a:r>
            <a:r>
              <a:rPr lang="ru-RU" sz="2400" b="1" dirty="0" err="1" smtClean="0">
                <a:latin typeface="Bookman Old Style" pitchFamily="18" charset="0"/>
              </a:rPr>
              <a:t>видеолекции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Дискуссия, Дискуссионные качели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Коллаж 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Мастер-класс, мастерская 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Открытый микрофон (открытая кафедра, открытая трибуна)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Педагогические чтения (Я. Корчак, </a:t>
            </a:r>
            <a:r>
              <a:rPr lang="ru-RU" sz="2400" b="1" dirty="0">
                <a:latin typeface="Bookman Old Style" pitchFamily="18" charset="0"/>
              </a:rPr>
              <a:t>А.С. Макаренко, </a:t>
            </a:r>
            <a:r>
              <a:rPr lang="ru-RU" sz="2400" b="1" dirty="0" smtClean="0">
                <a:latin typeface="Bookman Old Style" pitchFamily="18" charset="0"/>
              </a:rPr>
              <a:t>В.А. Сухомлинский, Ю.Б. </a:t>
            </a:r>
            <a:r>
              <a:rPr lang="ru-RU" sz="2400" b="1" dirty="0" err="1" smtClean="0">
                <a:latin typeface="Bookman Old Style" pitchFamily="18" charset="0"/>
              </a:rPr>
              <a:t>Гиппенрейтер</a:t>
            </a:r>
            <a:r>
              <a:rPr lang="ru-RU" sz="2400" b="1" dirty="0" smtClean="0">
                <a:latin typeface="Bookman Old Style" pitchFamily="18" charset="0"/>
              </a:rPr>
              <a:t> и др.)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Синема-технология, Просмотр и обсуждение фильмов, фильмогруппа (кино-, видео-) </a:t>
            </a:r>
          </a:p>
          <a:p>
            <a:pPr>
              <a:spcBef>
                <a:spcPts val="0"/>
              </a:spcBef>
            </a:pPr>
            <a:r>
              <a:rPr lang="be-BY" sz="2400" b="1" dirty="0">
                <a:latin typeface="Bookman Old Style" pitchFamily="18" charset="0"/>
              </a:rPr>
              <a:t>Социодрама </a:t>
            </a:r>
            <a:endParaRPr lang="be-BY" sz="24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>
                <a:latin typeface="Bookman Old Style" pitchFamily="18" charset="0"/>
              </a:rPr>
              <a:t>ТОК-ШОУ </a:t>
            </a:r>
            <a:endParaRPr lang="be-BY" sz="24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Тренинг</a:t>
            </a:r>
            <a:endParaRPr lang="be-BY" sz="24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>
                <a:latin typeface="Bookman Old Style" pitchFamily="18" charset="0"/>
              </a:rPr>
              <a:t>Форум-театр </a:t>
            </a:r>
          </a:p>
        </p:txBody>
      </p:sp>
    </p:spTree>
    <p:extLst>
      <p:ext uri="{BB962C8B-B14F-4D97-AF65-F5344CB8AC3E}">
        <p14:creationId xmlns:p14="http://schemas.microsoft.com/office/powerpoint/2010/main" val="27767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Спасибо за внимание!</a:t>
            </a:r>
            <a:endParaRPr lang="be-BY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Содержательный компонент</a:t>
            </a:r>
            <a:endParaRPr lang="be-BY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Bookman Old Style" pitchFamily="18" charset="0"/>
              </a:rPr>
              <a:t>Учитывается:</a:t>
            </a:r>
          </a:p>
          <a:p>
            <a:r>
              <a:rPr lang="ru-RU" b="1" dirty="0">
                <a:latin typeface="Bookman Old Style" pitchFamily="18" charset="0"/>
              </a:rPr>
              <a:t> - состав </a:t>
            </a:r>
            <a:r>
              <a:rPr lang="ru-RU" b="1" dirty="0" smtClean="0">
                <a:latin typeface="Bookman Old Style" pitchFamily="18" charset="0"/>
              </a:rPr>
              <a:t>аудитории;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запрос </a:t>
            </a:r>
            <a:r>
              <a:rPr lang="ru-RU" b="1" dirty="0" smtClean="0">
                <a:latin typeface="Bookman Old Style" pitchFamily="18" charset="0"/>
              </a:rPr>
              <a:t>родителей;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запрос </a:t>
            </a:r>
            <a:r>
              <a:rPr lang="ru-RU" b="1" dirty="0" smtClean="0">
                <a:latin typeface="Bookman Old Style" pitchFamily="18" charset="0"/>
              </a:rPr>
              <a:t>педагогов;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социальный запрос (актуальные проблемы в образовательном процессе</a:t>
            </a:r>
            <a:r>
              <a:rPr lang="ru-RU" b="1" dirty="0" smtClean="0">
                <a:latin typeface="Bookman Old Style" pitchFamily="18" charset="0"/>
              </a:rPr>
              <a:t>);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возрастные особенности обучающихся, их </a:t>
            </a:r>
            <a:r>
              <a:rPr lang="ru-RU" b="1" dirty="0" smtClean="0">
                <a:latin typeface="Bookman Old Style" pitchFamily="18" charset="0"/>
              </a:rPr>
              <a:t>потребности;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наличие </a:t>
            </a:r>
            <a:r>
              <a:rPr lang="ru-RU" b="1" dirty="0" smtClean="0">
                <a:latin typeface="Bookman Old Style" pitchFamily="18" charset="0"/>
              </a:rPr>
              <a:t>специалистов.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7772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Варианты диагностики</a:t>
            </a:r>
            <a:endParaRPr lang="be-BY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309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>
                <a:latin typeface="Bookman Old Style" pitchFamily="18" charset="0"/>
              </a:rPr>
              <a:t>Оцените уровень своих знаний по </a:t>
            </a:r>
            <a:r>
              <a:rPr lang="ru-RU" sz="2400" b="1" i="1" dirty="0" smtClean="0">
                <a:latin typeface="Bookman Old Style" pitchFamily="18" charset="0"/>
              </a:rPr>
              <a:t>вопросам воспитания </a:t>
            </a:r>
            <a:r>
              <a:rPr lang="ru-RU" sz="2400" b="1" i="1" dirty="0">
                <a:latin typeface="Bookman Old Style" pitchFamily="18" charset="0"/>
              </a:rPr>
              <a:t>детей </a:t>
            </a:r>
            <a:r>
              <a:rPr lang="ru-RU" sz="2400" b="1" i="1" dirty="0" smtClean="0">
                <a:latin typeface="Bookman Old Style" pitchFamily="18" charset="0"/>
              </a:rPr>
              <a:t>по </a:t>
            </a:r>
            <a:r>
              <a:rPr lang="ru-RU" sz="2400" b="1" i="1" dirty="0">
                <a:latin typeface="Bookman Old Style" pitchFamily="18" charset="0"/>
              </a:rPr>
              <a:t>5-пятибалльной шкале:</a:t>
            </a:r>
            <a:endParaRPr lang="be-BY" sz="2400" b="1" i="1" dirty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u="sng" dirty="0">
                <a:latin typeface="Bookman Old Style" pitchFamily="18" charset="0"/>
              </a:rPr>
              <a:t>Я знаю: </a:t>
            </a:r>
            <a:endParaRPr lang="be-BY" sz="2400" b="1" u="sng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основные статьи Кодекса о браке и семье;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возрастные особенности ребенка;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права и обязанности родителя;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права и обязанности ребенка;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требования к организации домашней работы ребенка как учащегося;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эффективные методы стимулирования детей; </a:t>
            </a:r>
            <a:r>
              <a:rPr lang="ru-RU" sz="2400" b="1" dirty="0" smtClean="0">
                <a:latin typeface="Bookman Old Style" pitchFamily="18" charset="0"/>
              </a:rPr>
              <a:t>и </a:t>
            </a:r>
            <a:r>
              <a:rPr lang="ru-RU" sz="2400" b="1" dirty="0">
                <a:latin typeface="Bookman Old Style" pitchFamily="18" charset="0"/>
              </a:rPr>
              <a:t>др.</a:t>
            </a:r>
            <a:endParaRPr lang="be-BY" sz="2400" b="1" dirty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u="sng" dirty="0">
                <a:latin typeface="Bookman Old Style" pitchFamily="18" charset="0"/>
              </a:rPr>
              <a:t>Я умею:</a:t>
            </a:r>
            <a:endParaRPr lang="be-BY" sz="2400" b="1" u="sng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конструктивно решать возникающие конфликты в семье;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организовать учебный труд ребенка;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поддерживать свой авторитет в семье</a:t>
            </a:r>
            <a:r>
              <a:rPr lang="ru-RU" sz="2400" b="1" dirty="0" smtClean="0">
                <a:latin typeface="Bookman Old Style" pitchFamily="18" charset="0"/>
              </a:rPr>
              <a:t>; и </a:t>
            </a:r>
            <a:r>
              <a:rPr lang="ru-RU" sz="2400" b="1" dirty="0">
                <a:latin typeface="Bookman Old Style" pitchFamily="18" charset="0"/>
              </a:rPr>
              <a:t>т.д.</a:t>
            </a: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Варианты диагностики</a:t>
            </a:r>
            <a:endParaRPr lang="be-BY" sz="24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884096" cy="60486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be-BY" sz="2400" b="1" i="1" dirty="0">
                <a:latin typeface="Bookman Old Style" pitchFamily="18" charset="0"/>
              </a:rPr>
              <a:t>Пожалуйста, выделите </a:t>
            </a:r>
            <a:r>
              <a:rPr lang="ru-RU" sz="2400" b="1" i="1" dirty="0">
                <a:latin typeface="Bookman Old Style" pitchFamily="18" charset="0"/>
              </a:rPr>
              <a:t>три </a:t>
            </a:r>
            <a:r>
              <a:rPr lang="be-BY" sz="2400" b="1" i="1" dirty="0">
                <a:latin typeface="Bookman Old Style" pitchFamily="18" charset="0"/>
              </a:rPr>
              <a:t>наиболее важных для Вас источник</a:t>
            </a:r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be-BY" sz="2400" b="1" i="1" dirty="0">
                <a:latin typeface="Bookman Old Style" pitchFamily="18" charset="0"/>
              </a:rPr>
              <a:t> информации и советов по воспитанию ребенка, которым Вы больше всего доверяете: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журналы </a:t>
            </a:r>
            <a:r>
              <a:rPr lang="be-BY" sz="2400" b="1" dirty="0">
                <a:latin typeface="Bookman Old Style" pitchFamily="18" charset="0"/>
              </a:rPr>
              <a:t>по вопросам образования;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психологическая </a:t>
            </a:r>
            <a:r>
              <a:rPr lang="be-BY" sz="2400" b="1" dirty="0">
                <a:latin typeface="Bookman Old Style" pitchFamily="18" charset="0"/>
              </a:rPr>
              <a:t>и педагогическая литература</a:t>
            </a:r>
            <a:r>
              <a:rPr lang="ru-RU" sz="2400" b="1" dirty="0">
                <a:latin typeface="Bookman Old Style" pitchFamily="18" charset="0"/>
              </a:rPr>
              <a:t>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педагог</a:t>
            </a:r>
            <a:r>
              <a:rPr lang="ru-RU" sz="2400" b="1" dirty="0">
                <a:latin typeface="Bookman Old Style" pitchFamily="18" charset="0"/>
              </a:rPr>
              <a:t>, классный руководитель; 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телевидение</a:t>
            </a:r>
            <a:r>
              <a:rPr lang="be-BY" sz="2400" b="1" dirty="0">
                <a:latin typeface="Bookman Old Style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Интернет;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советы </a:t>
            </a:r>
            <a:r>
              <a:rPr lang="be-BY" sz="2400" b="1" dirty="0">
                <a:latin typeface="Bookman Old Style" pitchFamily="18" charset="0"/>
              </a:rPr>
              <a:t>соседей;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своя </a:t>
            </a:r>
            <a:r>
              <a:rPr lang="be-BY" sz="2400" b="1" dirty="0">
                <a:latin typeface="Bookman Old Style" pitchFamily="18" charset="0"/>
              </a:rPr>
              <a:t>интуиция;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опыт </a:t>
            </a:r>
            <a:r>
              <a:rPr lang="be-BY" sz="2400" b="1" dirty="0">
                <a:latin typeface="Bookman Old Style" pitchFamily="18" charset="0"/>
              </a:rPr>
              <a:t>того как воспитывали Вас Ваши </a:t>
            </a:r>
            <a:r>
              <a:rPr lang="be-BY" sz="2400" b="1" dirty="0" smtClean="0">
                <a:latin typeface="Bookman Old Style" pitchFamily="18" charset="0"/>
              </a:rPr>
              <a:t>родители</a:t>
            </a:r>
            <a:r>
              <a:rPr lang="be-BY" sz="2400" b="1" dirty="0">
                <a:latin typeface="Bookman Old Style" pitchFamily="18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be-BY" sz="2400" b="1" dirty="0" smtClean="0">
                <a:latin typeface="Bookman Old Style" pitchFamily="18" charset="0"/>
              </a:rPr>
              <a:t>психологические </a:t>
            </a:r>
            <a:r>
              <a:rPr lang="be-BY" sz="2400" b="1" dirty="0">
                <a:latin typeface="Bookman Old Style" pitchFamily="18" charset="0"/>
              </a:rPr>
              <a:t>консультации: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советы </a:t>
            </a:r>
            <a:r>
              <a:rPr lang="be-BY" sz="2400" b="1" dirty="0">
                <a:latin typeface="Bookman Old Style" pitchFamily="18" charset="0"/>
              </a:rPr>
              <a:t>Ваших родителей;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советы </a:t>
            </a:r>
            <a:r>
              <a:rPr lang="be-BY" sz="2400" b="1" dirty="0">
                <a:latin typeface="Bookman Old Style" pitchFamily="18" charset="0"/>
              </a:rPr>
              <a:t>Ваших друзей;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другие </a:t>
            </a:r>
            <a:r>
              <a:rPr lang="be-BY" sz="2400" b="1" dirty="0">
                <a:latin typeface="Bookman Old Style" pitchFamily="18" charset="0"/>
              </a:rPr>
              <a:t>источники</a:t>
            </a:r>
            <a:r>
              <a:rPr lang="ru-RU" sz="2400" b="1" dirty="0">
                <a:latin typeface="Bookman Old Style" pitchFamily="18" charset="0"/>
              </a:rPr>
              <a:t> ___________________________</a:t>
            </a: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Варианты диагностики</a:t>
            </a:r>
            <a:endParaRPr lang="be-BY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87727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>
                <a:latin typeface="Bookman Old Style" pitchFamily="18" charset="0"/>
              </a:rPr>
              <a:t>Завершите фразу «</a:t>
            </a:r>
            <a:r>
              <a:rPr lang="be-BY" sz="2400" b="1" i="1" dirty="0">
                <a:latin typeface="Bookman Old Style" pitchFamily="18" charset="0"/>
              </a:rPr>
              <a:t>Мы, как родители</a:t>
            </a:r>
            <a:r>
              <a:rPr lang="ru-RU" sz="2400" b="1" i="1" dirty="0">
                <a:latin typeface="Bookman Old Style" pitchFamily="18" charset="0"/>
              </a:rPr>
              <a:t>….»:</a:t>
            </a:r>
            <a:endParaRPr lang="be-BY" sz="2400" b="1" i="1" dirty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e-BY" sz="2400" b="1" dirty="0">
                <a:latin typeface="Bookman Old Style" pitchFamily="18" charset="0"/>
              </a:rPr>
              <a:t>(</a:t>
            </a:r>
            <a:r>
              <a:rPr lang="ru-RU" sz="2400" b="1" dirty="0">
                <a:latin typeface="Bookman Old Style" pitchFamily="18" charset="0"/>
              </a:rPr>
              <a:t>нужное </a:t>
            </a:r>
            <a:r>
              <a:rPr lang="be-BY" sz="2400" b="1" dirty="0">
                <a:latin typeface="Bookman Old Style" pitchFamily="18" charset="0"/>
              </a:rPr>
              <a:t>подчеркните</a:t>
            </a:r>
            <a:r>
              <a:rPr lang="be-BY" sz="2400" b="1" dirty="0" smtClean="0">
                <a:latin typeface="Bookman Old Style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чувствуем </a:t>
            </a:r>
            <a:r>
              <a:rPr lang="be-BY" sz="2400" b="1" dirty="0">
                <a:latin typeface="Bookman Old Style" pitchFamily="18" charset="0"/>
              </a:rPr>
              <a:t>себя вполне уверенно</a:t>
            </a:r>
            <a:r>
              <a:rPr lang="ru-RU" sz="2400" b="1" dirty="0">
                <a:latin typeface="Bookman Old Style" pitchFamily="18" charset="0"/>
              </a:rPr>
              <a:t>:</a:t>
            </a:r>
            <a:r>
              <a:rPr lang="be-BY" sz="2400" b="1" dirty="0">
                <a:latin typeface="Bookman Old Style" pitchFamily="18" charset="0"/>
              </a:rPr>
              <a:t> у нас почти все получается так, как мы </a:t>
            </a:r>
            <a:r>
              <a:rPr lang="be-BY" sz="2400" b="1" dirty="0" smtClean="0">
                <a:latin typeface="Bookman Old Style" pitchFamily="18" charset="0"/>
              </a:rPr>
              <a:t>хотим;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не </a:t>
            </a:r>
            <a:r>
              <a:rPr lang="ru-RU" sz="2400" b="1" dirty="0">
                <a:latin typeface="Bookman Old Style" pitchFamily="18" charset="0"/>
              </a:rPr>
              <a:t>всегда </a:t>
            </a:r>
            <a:r>
              <a:rPr lang="be-BY" sz="2400" b="1" dirty="0">
                <a:latin typeface="Bookman Old Style" pitchFamily="18" charset="0"/>
              </a:rPr>
              <a:t>уверены, что действуем </a:t>
            </a:r>
            <a:r>
              <a:rPr lang="be-BY" sz="2400" b="1" dirty="0" smtClean="0">
                <a:latin typeface="Bookman Old Style" pitchFamily="18" charset="0"/>
              </a:rPr>
              <a:t>правильно;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многое </a:t>
            </a:r>
            <a:r>
              <a:rPr lang="be-BY" sz="2400" b="1" dirty="0">
                <a:latin typeface="Bookman Old Style" pitchFamily="18" charset="0"/>
              </a:rPr>
              <a:t>делаем неправильно, но не знаем, как изменить </a:t>
            </a:r>
            <a:r>
              <a:rPr lang="be-BY" sz="2400" b="1" dirty="0" smtClean="0">
                <a:latin typeface="Bookman Old Style" pitchFamily="18" charset="0"/>
              </a:rPr>
              <a:t>ситуацию; 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чувствуем </a:t>
            </a:r>
            <a:r>
              <a:rPr lang="be-BY" sz="2400" b="1" dirty="0">
                <a:latin typeface="Bookman Old Style" pitchFamily="18" charset="0"/>
              </a:rPr>
              <a:t>себя неуверенно</a:t>
            </a:r>
            <a:r>
              <a:rPr lang="ru-RU" sz="2400" b="1" dirty="0">
                <a:latin typeface="Bookman Old Style" pitchFamily="18" charset="0"/>
              </a:rPr>
              <a:t>:</a:t>
            </a:r>
            <a:r>
              <a:rPr lang="be-BY" sz="2400" b="1" dirty="0">
                <a:latin typeface="Bookman Old Style" pitchFamily="18" charset="0"/>
              </a:rPr>
              <a:t> вдруг мы </a:t>
            </a:r>
            <a:r>
              <a:rPr lang="ru-RU" sz="2400" b="1" dirty="0">
                <a:latin typeface="Bookman Old Style" pitchFamily="18" charset="0"/>
              </a:rPr>
              <a:t>воспитываем своих детей </a:t>
            </a:r>
            <a:r>
              <a:rPr lang="be-BY" sz="2400" b="1" dirty="0" smtClean="0">
                <a:latin typeface="Bookman Old Style" pitchFamily="18" charset="0"/>
              </a:rPr>
              <a:t>не так </a:t>
            </a:r>
            <a:r>
              <a:rPr lang="be-BY" sz="2400" b="1" dirty="0">
                <a:latin typeface="Bookman Old Style" pitchFamily="18" charset="0"/>
              </a:rPr>
              <a:t>как надо;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живем </a:t>
            </a:r>
            <a:r>
              <a:rPr lang="ru-RU" sz="2400" b="1" dirty="0">
                <a:latin typeface="Bookman Old Style" pitchFamily="18" charset="0"/>
              </a:rPr>
              <a:t>спокойно: </a:t>
            </a:r>
            <a:r>
              <a:rPr lang="be-BY" sz="2400" b="1" dirty="0">
                <a:latin typeface="Bookman Old Style" pitchFamily="18" charset="0"/>
              </a:rPr>
              <a:t>все будет в порядке, мы выросли и они вырастут;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свой </a:t>
            </a:r>
            <a:r>
              <a:rPr lang="ru-RU" sz="2400" b="1" dirty="0">
                <a:latin typeface="Bookman Old Style" pitchFamily="18" charset="0"/>
              </a:rPr>
              <a:t>вариант: _______________________</a:t>
            </a:r>
            <a:r>
              <a:rPr lang="be-BY" sz="2400" b="1" dirty="0">
                <a:latin typeface="Bookman Old Style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Варианты диагностики</a:t>
            </a:r>
            <a:endParaRPr lang="be-BY" sz="24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884096" cy="62373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i="1" dirty="0">
                <a:latin typeface="Bookman Old Style" pitchFamily="18" charset="0"/>
              </a:rPr>
              <a:t>Какой курс в «Родительском университете» Вы хотели бы освоить в первую очередь</a:t>
            </a:r>
            <a:r>
              <a:rPr lang="ru-RU" sz="3600" b="1" i="1" dirty="0" smtClean="0">
                <a:latin typeface="Bookman Old Style" pitchFamily="18" charset="0"/>
              </a:rPr>
              <a:t>?</a:t>
            </a:r>
          </a:p>
          <a:p>
            <a:pPr marL="0" indent="0" algn="ctr">
              <a:buNone/>
            </a:pP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правовых </a:t>
            </a:r>
            <a:r>
              <a:rPr lang="ru-RU" sz="3600" b="1" dirty="0" smtClean="0">
                <a:latin typeface="Bookman Old Style" pitchFamily="18" charset="0"/>
              </a:rPr>
              <a:t>знаний;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возрастной и семейной </a:t>
            </a:r>
            <a:r>
              <a:rPr lang="ru-RU" sz="3600" b="1" dirty="0" smtClean="0">
                <a:latin typeface="Bookman Old Style" pitchFamily="18" charset="0"/>
              </a:rPr>
              <a:t>психологии;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педагогических </a:t>
            </a:r>
            <a:r>
              <a:rPr lang="ru-RU" sz="3600" b="1" dirty="0" smtClean="0">
                <a:latin typeface="Bookman Old Style" pitchFamily="18" charset="0"/>
              </a:rPr>
              <a:t>знаний;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конструктивного </a:t>
            </a:r>
            <a:r>
              <a:rPr lang="ru-RU" sz="3600" b="1" dirty="0" smtClean="0">
                <a:latin typeface="Bookman Old Style" pitchFamily="18" charset="0"/>
              </a:rPr>
              <a:t>взаимодействия.</a:t>
            </a:r>
            <a:endParaRPr lang="be-BY" sz="3600" b="1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Bookman Old Style" pitchFamily="18" charset="0"/>
              </a:rPr>
              <a:t>Из </a:t>
            </a:r>
            <a:r>
              <a:rPr lang="ru-RU" sz="3600" b="1" i="1" dirty="0">
                <a:latin typeface="Bookman Old Style" pitchFamily="18" charset="0"/>
              </a:rPr>
              <a:t>предложенных ниже тем выберите наиболее значимые и актуальные для Вас:</a:t>
            </a:r>
            <a:endParaRPr lang="be-BY" sz="3600" b="1" i="1" dirty="0">
              <a:latin typeface="Bookman Old Style" pitchFamily="18" charset="0"/>
            </a:endParaRPr>
          </a:p>
          <a:p>
            <a:r>
              <a:rPr lang="ru-RU" sz="3600" b="1" dirty="0" smtClean="0">
                <a:latin typeface="Bookman Old Style" pitchFamily="18" charset="0"/>
              </a:rPr>
              <a:t>……..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 </a:t>
            </a:r>
            <a:endParaRPr lang="be-BY" sz="3600" b="1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1845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16632"/>
          </a:xfrm>
        </p:spPr>
        <p:txBody>
          <a:bodyPr>
            <a:noAutofit/>
          </a:bodyPr>
          <a:lstStyle/>
          <a:p>
            <a:endParaRPr lang="be-BY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algn="just"/>
            <a:r>
              <a:rPr lang="ru-RU" sz="1600" b="1" dirty="0">
                <a:latin typeface="Bookman Old Style" pitchFamily="18" charset="0"/>
              </a:rPr>
              <a:t>Отметьте, пожалуйста, знаком «+» наиболее значимые для вас пункты относительно работы нашего «Родительского университета» и допишите свой личный запрос (если он есть</a:t>
            </a:r>
            <a:r>
              <a:rPr lang="ru-RU" sz="1600" b="1" dirty="0" smtClean="0">
                <a:latin typeface="Bookman Old Style" pitchFamily="18" charset="0"/>
              </a:rPr>
              <a:t>):</a:t>
            </a:r>
          </a:p>
          <a:p>
            <a:pPr algn="just"/>
            <a:endParaRPr lang="be-BY" sz="2000" dirty="0">
              <a:latin typeface="Bookman Old Style" pitchFamily="18" charset="0"/>
            </a:endParaRPr>
          </a:p>
          <a:p>
            <a:endParaRPr lang="be-BY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71759"/>
              </p:ext>
            </p:extLst>
          </p:nvPr>
        </p:nvGraphicFramePr>
        <p:xfrm>
          <a:off x="179512" y="1052735"/>
          <a:ext cx="8856984" cy="574601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88832"/>
                <a:gridCol w="1368152"/>
              </a:tblGrid>
              <a:tr h="382409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Содержание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«+»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643891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правовых знаний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вариант: 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815713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 algn="l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возрастной и семейной психологии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вариант _____________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611784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педагогических знаний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вариант</a:t>
                      </a:r>
                      <a:r>
                        <a:rPr lang="ru-RU" sz="2000" b="1" baseline="0" dirty="0" smtClean="0">
                          <a:effectLst/>
                          <a:latin typeface="Bookman Old Style" pitchFamily="18" charset="0"/>
                        </a:rPr>
                        <a:t> _____________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815713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конструктивного взаимодействия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вариант ______________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2419125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i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effectLst/>
                          <a:latin typeface="Bookman Old Style" pitchFamily="18" charset="0"/>
                        </a:rPr>
                        <a:t>Предпочитаемые </a:t>
                      </a:r>
                      <a:r>
                        <a:rPr lang="ru-RU" sz="2000" b="1" i="1" dirty="0">
                          <a:effectLst/>
                          <a:latin typeface="Bookman Old Style" pitchFamily="18" charset="0"/>
                        </a:rPr>
                        <a:t>формы работы</a:t>
                      </a:r>
                      <a:endParaRPr lang="be-BY" sz="2000" b="1" i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Мини-лекции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Дискуссии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Игры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Тренинг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Обмен опытом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Совместное обсуждение проблем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Мастер-класс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«Мозговой штурм»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Консультации</a:t>
                      </a: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Педагогические чтения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9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5"/>
            <a:ext cx="8640959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1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1260</Words>
  <Application>Microsoft Office PowerPoint</Application>
  <PresentationFormat>Экран (4:3)</PresentationFormat>
  <Paragraphs>220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Bookman Old Style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Современные технологии организации родительского университета</vt:lpstr>
      <vt:lpstr>Родительский университет</vt:lpstr>
      <vt:lpstr>Содержательный компонент</vt:lpstr>
      <vt:lpstr>Варианты диагностики</vt:lpstr>
      <vt:lpstr>Варианты диагностики</vt:lpstr>
      <vt:lpstr>Варианты диагностики</vt:lpstr>
      <vt:lpstr>Варианты диагностики</vt:lpstr>
      <vt:lpstr>Презентация PowerPoint</vt:lpstr>
      <vt:lpstr>Презентация PowerPoint</vt:lpstr>
      <vt:lpstr> Метафорическая игра «Царевна – лягушка» </vt:lpstr>
      <vt:lpstr>Требования</vt:lpstr>
      <vt:lpstr>Причины низкой активности родителей</vt:lpstr>
      <vt:lpstr> Младший школьный возраст </vt:lpstr>
      <vt:lpstr> Возможные запросы родителей  младших школьников: </vt:lpstr>
      <vt:lpstr> Возможная тематика  </vt:lpstr>
      <vt:lpstr> Возможная тематика  </vt:lpstr>
      <vt:lpstr> Подростковый возраст </vt:lpstr>
      <vt:lpstr> Возможные запросы родителей подростков </vt:lpstr>
      <vt:lpstr> возможная Тематика </vt:lpstr>
      <vt:lpstr>старшеклассники</vt:lpstr>
      <vt:lpstr> Возможные запросы родителей старшеклассников </vt:lpstr>
      <vt:lpstr> возможная Тематика </vt:lpstr>
      <vt:lpstr> Формы проведения родительского университета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организации родительского университета</dc:title>
  <dc:creator>Инга</dc:creator>
  <cp:lastModifiedBy>2</cp:lastModifiedBy>
  <cp:revision>45</cp:revision>
  <dcterms:created xsi:type="dcterms:W3CDTF">2020-09-29T14:50:25Z</dcterms:created>
  <dcterms:modified xsi:type="dcterms:W3CDTF">2022-10-24T20:50:40Z</dcterms:modified>
</cp:coreProperties>
</file>